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36;p9"/>
          <p:cNvSpPr/>
          <p:nvPr/>
        </p:nvSpPr>
        <p:spPr>
          <a:xfrm>
            <a:off x="4572000" y="24"/>
            <a:ext cx="4572000" cy="5143501"/>
          </a:xfrm>
          <a:prstGeom prst="rect">
            <a:avLst/>
          </a:prstGeom>
          <a:solidFill>
            <a:srgbClr val="30303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ADADAD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ADADAD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ADADAD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ADADAD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ADADA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Google Shape;39;p9"/>
          <p:cNvSpPr txBox="1"/>
          <p:nvPr>
            <p:ph type="body" sz="half" idx="13"/>
          </p:nvPr>
        </p:nvSpPr>
        <p:spPr>
          <a:xfrm>
            <a:off x="4939500" y="724199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DADA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DADA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ADADAD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ADADAD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ADADAD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ADADAD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ADADA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DADA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st.github.com/curran/0d2cc6698cad72a48027b8de0ebb417d%23file-religionbycountrytop20-csv" TargetMode="External"/><Relationship Id="rId3" Type="http://schemas.openxmlformats.org/officeDocument/2006/relationships/hyperlink" Target="https://docs.google.com/spreadsheets/d/1YNqIzyQfEn4i_be2GGWESnG2Q80E_fLASffsXdCOftI/edit%23gid=1085726718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st.github.com/curran/0d2cc6698cad72a48027b8de0ebb417d%23file-religionbycountrytop20-csv" TargetMode="External"/><Relationship Id="rId3" Type="http://schemas.openxmlformats.org/officeDocument/2006/relationships/hyperlink" Target="https://docs.google.com/spreadsheets/d/1YNqIzyQfEn4i_be2GGWESnG2Q80E_fLASffsXdCOftI/edit%23gid=1085726718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bl.ocks.org/curran/101dafa2f34850c451ed5ba014459a34" TargetMode="External"/><Relationship Id="rId3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bl.ocks.org/curran/7139a24064265b3458f825b0d6152e80" TargetMode="External"/><Relationship Id="rId3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bl.ocks.org/curran/966ac9f212a8ceb1ea153fd1ee9f72c4" TargetMode="External"/><Relationship Id="rId3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3" Type="http://schemas.openxmlformats.org/officeDocument/2006/relationships/hyperlink" Target="http://bl.ocks.org/micahstubbs/b097f9d0999848ee70b74b36ce30cbb8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bl.ocks.org/micahstubbs/b097f9d0999848ee70b74b36ce30cbb8" TargetMode="External"/><Relationship Id="rId3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bl.ocks.org/curran/3f2ff2e32652397de94d406460e240ce" TargetMode="External"/><Relationship Id="rId3" Type="http://schemas.openxmlformats.org/officeDocument/2006/relationships/image" Target="../media/image1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bl.ocks.org/curran/ba21316eafc6b84b22d1a5d49ad2a798" TargetMode="External"/><Relationship Id="rId3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bl.ocks.org/curran/90240a6d88bdb1411467b21ea0769029" TargetMode="External"/><Relationship Id="rId3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vizhub.com/curran/585f19b2564e484188f4c60f1faf828e" TargetMode="External"/><Relationship Id="rId3" Type="http://schemas.openxmlformats.org/officeDocument/2006/relationships/image" Target="../media/image1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3" Type="http://schemas.openxmlformats.org/officeDocument/2006/relationships/hyperlink" Target="https://vizhub.com/curran/585f19b2564e484188f4c60f1faf828e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vizhub.com/curran/900cb204023748b9a8bdf2273bdefe03" TargetMode="External"/><Relationship Id="rId3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l.ocks.org/curran/0d2cc6698cad72a48027b8de0ebb417d" TargetMode="External"/><Relationship Id="rId3" Type="http://schemas.openxmlformats.org/officeDocument/2006/relationships/image" Target="../media/image3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nytimes.com/projects/census/2010/explorer.html?ref=nyregion" TargetMode="External"/><Relationship Id="rId3" Type="http://schemas.openxmlformats.org/officeDocument/2006/relationships/image" Target="../media/image3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bl.ocks.org/mbostock/39b34968ad5eab65de1d7da81f78bb27" TargetMode="External"/><Relationship Id="rId3" Type="http://schemas.openxmlformats.org/officeDocument/2006/relationships/image" Target="../media/image3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bl.ocks.org/mbostock/2522624ada2c1f9e0fafb75cca09442b" TargetMode="External"/><Relationship Id="rId3" Type="http://schemas.openxmlformats.org/officeDocument/2006/relationships/image" Target="../media/image3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bl.ocks.org/mbostock/4060606" TargetMode="External"/><Relationship Id="rId3" Type="http://schemas.openxmlformats.org/officeDocument/2006/relationships/image" Target="../media/image3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bl.ocks.org/curran/e1dfcba5740c8a847fab03bfef166bea" TargetMode="External"/><Relationship Id="rId3" Type="http://schemas.openxmlformats.org/officeDocument/2006/relationships/image" Target="../media/image3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bl.ocks.org/curran/c130b1d3d68a375c8eb41371f2c2a75b/cdbbeb91dd90fa86c516a784cea59c94401f81c8" TargetMode="External"/><Relationship Id="rId3" Type="http://schemas.openxmlformats.org/officeDocument/2006/relationships/image" Target="../media/image4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d3/d3-scale" TargetMode="Externa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colorbrewer2.org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st.github.com/curran/0d2cc6698cad72a48027b8de0ebb417d#file-religionbycountrytop20-csv" TargetMode="External"/><Relationship Id="rId3" Type="http://schemas.openxmlformats.org/officeDocument/2006/relationships/hyperlink" Target="https://bl.ocks.org/curran/0d2cc6698cad72a48027b8de0ebb417d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cs.google.com/spreadsheets/d/1YNqIzyQfEn4i_be2GGWESnG2Q80E_fLASffsXdCOftI/edit%23gid=1085726718" TargetMode="External"/><Relationship Id="rId3" Type="http://schemas.openxmlformats.org/officeDocument/2006/relationships/hyperlink" Target="https://bl.ocks.org/curran/a479b91bba14d633487e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54;p13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Why Visualize Data?</a:t>
            </a:r>
          </a:p>
        </p:txBody>
      </p:sp>
      <p:sp>
        <p:nvSpPr>
          <p:cNvPr id="137" name="Google Shape;55;p13"/>
          <p:cNvSpPr txBox="1"/>
          <p:nvPr>
            <p:ph type="subTitle" sz="half" idx="1"/>
          </p:nvPr>
        </p:nvSpPr>
        <p:spPr>
          <a:xfrm>
            <a:off x="311699" y="2834125"/>
            <a:ext cx="8520602" cy="14277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What is Data Visualization and why bother?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13;p22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Google Shape;114;p22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pic>
        <p:nvPicPr>
          <p:cNvPr id="170" name="Google Shape;115;p22" descr="Google Shape;115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Google Shape;116;p22"/>
          <p:cNvSpPr/>
          <p:nvPr/>
        </p:nvSpPr>
        <p:spPr>
          <a:xfrm>
            <a:off x="4644575" y="3744674"/>
            <a:ext cx="4499401" cy="1398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21;p23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Attribute Types</a:t>
            </a:r>
          </a:p>
        </p:txBody>
      </p:sp>
      <p:sp>
        <p:nvSpPr>
          <p:cNvPr id="174" name="Google Shape;122;p23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Broad taxonomy for visualization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27;p24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Google Shape;128;p24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pic>
        <p:nvPicPr>
          <p:cNvPr id="178" name="Google Shape;129;p24" descr="Google Shape;129;p24"/>
          <p:cNvPicPr>
            <a:picLocks noChangeAspect="1"/>
          </p:cNvPicPr>
          <p:nvPr/>
        </p:nvPicPr>
        <p:blipFill>
          <a:blip r:embed="rId2">
            <a:extLst/>
          </a:blip>
          <a:srcRect l="0" t="12795" r="0" b="41390"/>
          <a:stretch>
            <a:fillRect/>
          </a:stretch>
        </p:blipFill>
        <p:spPr>
          <a:xfrm>
            <a:off x="0" y="1722625"/>
            <a:ext cx="9144000" cy="2356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34;p25"/>
          <p:cNvSpPr txBox="1"/>
          <p:nvPr>
            <p:ph type="ctrTitle"/>
          </p:nvPr>
        </p:nvSpPr>
        <p:spPr>
          <a:xfrm>
            <a:off x="311707" y="-9362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Challenge</a:t>
            </a:r>
          </a:p>
        </p:txBody>
      </p:sp>
      <p:sp>
        <p:nvSpPr>
          <p:cNvPr id="181" name="Google Shape;135;p25"/>
          <p:cNvSpPr txBox="1"/>
          <p:nvPr>
            <p:ph type="subTitle" sz="quarter" idx="1"/>
          </p:nvPr>
        </p:nvSpPr>
        <p:spPr>
          <a:xfrm>
            <a:off x="311699" y="2453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 defTabSz="484631">
              <a:defRPr sz="1483"/>
            </a:pPr>
            <a:r>
              <a:t>Identify attribute types</a:t>
            </a:r>
          </a:p>
          <a:p>
            <a:pPr marL="0" indent="0" defTabSz="484631">
              <a:defRPr sz="1483"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Religion by Country Data</a:t>
            </a:r>
          </a:p>
          <a:p>
            <a:pPr marL="0" indent="0" defTabSz="484631">
              <a:defRPr sz="1483"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Migrant Deaths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40;p26"/>
          <p:cNvSpPr txBox="1"/>
          <p:nvPr>
            <p:ph type="title"/>
          </p:nvPr>
        </p:nvSpPr>
        <p:spPr>
          <a:xfrm>
            <a:off x="311699" y="262950"/>
            <a:ext cx="8520602" cy="572701"/>
          </a:xfrm>
          <a:prstGeom prst="rect">
            <a:avLst/>
          </a:prstGeom>
        </p:spPr>
        <p:txBody>
          <a:bodyPr/>
          <a:lstStyle>
            <a:lvl1pPr defTabSz="512063">
              <a:defRPr sz="2688"/>
            </a:lvl1pPr>
          </a:lstStyle>
          <a:p>
            <a:pPr/>
            <a:r>
              <a:t>Special Cases</a:t>
            </a:r>
          </a:p>
        </p:txBody>
      </p:sp>
      <p:sp>
        <p:nvSpPr>
          <p:cNvPr id="184" name="Google Shape;141;p26"/>
          <p:cNvSpPr txBox="1"/>
          <p:nvPr>
            <p:ph type="body" sz="half" idx="1"/>
          </p:nvPr>
        </p:nvSpPr>
        <p:spPr>
          <a:xfrm>
            <a:off x="311699" y="1152475"/>
            <a:ext cx="5863502" cy="2716501"/>
          </a:xfrm>
          <a:prstGeom prst="rect">
            <a:avLst/>
          </a:prstGeom>
        </p:spPr>
        <p:txBody>
          <a:bodyPr/>
          <a:lstStyle/>
          <a:p>
            <a:pPr marL="448055" indent="-410718" defTabSz="896111">
              <a:buSzPts val="2900"/>
              <a:defRPr sz="2940"/>
            </a:pPr>
            <a:r>
              <a:t>Time</a:t>
            </a:r>
          </a:p>
          <a:p>
            <a:pPr lvl="1" marL="896111" indent="-373380" defTabSz="896111">
              <a:buSzPts val="2300"/>
              <a:defRPr sz="2352"/>
            </a:pPr>
            <a:r>
              <a:t>Point in time</a:t>
            </a:r>
          </a:p>
          <a:p>
            <a:pPr lvl="1" marL="896111" indent="-373380" defTabSz="896111">
              <a:buSzPts val="2300"/>
              <a:defRPr sz="2352"/>
            </a:pPr>
            <a:r>
              <a:t>Region of time</a:t>
            </a:r>
          </a:p>
          <a:p>
            <a:pPr marL="448055" indent="-410718" defTabSz="896111">
              <a:buSzPts val="2900"/>
              <a:defRPr sz="2940"/>
            </a:pPr>
            <a:r>
              <a:t>Space</a:t>
            </a:r>
          </a:p>
          <a:p>
            <a:pPr lvl="1" marL="896111" indent="-373380" defTabSz="896111">
              <a:buSzPts val="2300"/>
              <a:defRPr sz="2352"/>
            </a:pPr>
            <a:r>
              <a:t>Point in space</a:t>
            </a:r>
          </a:p>
          <a:p>
            <a:pPr lvl="1" marL="896111" indent="-373380" defTabSz="896111">
              <a:buSzPts val="2300"/>
              <a:defRPr sz="2352"/>
            </a:pPr>
            <a:r>
              <a:t>Region of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Google Shape;146;p27"/>
          <p:cNvGraphicFramePr/>
          <p:nvPr/>
        </p:nvGraphicFramePr>
        <p:xfrm>
          <a:off x="0" y="0"/>
          <a:ext cx="9144000" cy="50709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29050"/>
                <a:gridCol w="3944325"/>
                <a:gridCol w="3970625"/>
              </a:tblGrid>
              <a:tr h="439100">
                <a:tc>
                  <a:txBody>
                    <a:bodyPr/>
                    <a:lstStyle/>
                    <a:p>
                      <a:pPr algn="ctr">
                        <a:defRPr b="1" sz="1800"/>
                      </a:pP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/>
                        <a:t>Point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/>
                        <a:t>Region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1553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/>
                        <a:t>Space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  <a:p>
                      <a:pPr algn="ctr">
                        <a:defRPr sz="1800"/>
                      </a:pPr>
                    </a:p>
                  </a:txBody>
                  <a:tcPr marL="91425" marR="91425" marT="91425" marB="91425" anchor="t" anchorCtr="0" horzOverflow="overflow"/>
                </a:tc>
              </a:tr>
              <a:tr h="15389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/>
                        <a:t>Time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91425" marR="91425" marT="91425" marB="91425" anchor="t" anchorCtr="0" horzOverflow="overflow"/>
                </a:tc>
              </a:tr>
              <a:tr h="15389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/>
                        <a:t>Quantity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sp>
        <p:nvSpPr>
          <p:cNvPr id="187" name="Google Shape;147;p27"/>
          <p:cNvSpPr txBox="1"/>
          <p:nvPr/>
        </p:nvSpPr>
        <p:spPr>
          <a:xfrm>
            <a:off x="1297224" y="459074"/>
            <a:ext cx="3791701" cy="70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/>
            </a:pPr>
            <a:r>
              <a:t>(Latitude, Longitude)</a:t>
            </a:r>
          </a:p>
          <a:p>
            <a:pPr algn="ctr">
              <a:defRPr sz="1800"/>
            </a:pPr>
            <a:r>
              <a:t>e.g. “My current location”</a:t>
            </a:r>
          </a:p>
        </p:txBody>
      </p:sp>
      <p:sp>
        <p:nvSpPr>
          <p:cNvPr id="188" name="Google Shape;148;p27"/>
          <p:cNvSpPr txBox="1"/>
          <p:nvPr/>
        </p:nvSpPr>
        <p:spPr>
          <a:xfrm>
            <a:off x="1823374" y="1540324"/>
            <a:ext cx="2830202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800"/>
            </a:lvl1pPr>
          </a:lstStyle>
          <a:p>
            <a:pPr/>
            <a:r>
              <a:t>Quantitative</a:t>
            </a:r>
          </a:p>
        </p:txBody>
      </p:sp>
      <p:sp>
        <p:nvSpPr>
          <p:cNvPr id="189" name="Google Shape;149;p27"/>
          <p:cNvSpPr txBox="1"/>
          <p:nvPr/>
        </p:nvSpPr>
        <p:spPr>
          <a:xfrm>
            <a:off x="5306924" y="515299"/>
            <a:ext cx="3791701" cy="70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/>
            </a:pPr>
            <a:r>
              <a:t>Geographic Identifier</a:t>
            </a:r>
            <a:br/>
            <a:r>
              <a:t>e.g. Countries, States, Counties</a:t>
            </a:r>
          </a:p>
        </p:txBody>
      </p:sp>
      <p:sp>
        <p:nvSpPr>
          <p:cNvPr id="190" name="Google Shape;150;p27"/>
          <p:cNvSpPr txBox="1"/>
          <p:nvPr/>
        </p:nvSpPr>
        <p:spPr>
          <a:xfrm>
            <a:off x="5876475" y="1540324"/>
            <a:ext cx="28302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800"/>
            </a:lvl1pPr>
          </a:lstStyle>
          <a:p>
            <a:pPr/>
            <a:r>
              <a:t>Categorical</a:t>
            </a:r>
          </a:p>
        </p:txBody>
      </p:sp>
      <p:sp>
        <p:nvSpPr>
          <p:cNvPr id="191" name="Google Shape;151;p27"/>
          <p:cNvSpPr txBox="1"/>
          <p:nvPr/>
        </p:nvSpPr>
        <p:spPr>
          <a:xfrm>
            <a:off x="1342625" y="2044761"/>
            <a:ext cx="3791700" cy="70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/>
            </a:pPr>
            <a:r>
              <a:t>Instant</a:t>
            </a:r>
          </a:p>
          <a:p>
            <a:pPr algn="ctr">
              <a:defRPr sz="1800"/>
            </a:pPr>
            <a:r>
              <a:t>e.g. “Right now”</a:t>
            </a:r>
          </a:p>
        </p:txBody>
      </p:sp>
      <p:sp>
        <p:nvSpPr>
          <p:cNvPr id="192" name="Google Shape;152;p27"/>
          <p:cNvSpPr txBox="1"/>
          <p:nvPr/>
        </p:nvSpPr>
        <p:spPr>
          <a:xfrm>
            <a:off x="1823374" y="3053425"/>
            <a:ext cx="2830202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800"/>
            </a:lvl1pPr>
          </a:lstStyle>
          <a:p>
            <a:pPr/>
            <a:r>
              <a:t>Quantitative</a:t>
            </a:r>
          </a:p>
        </p:txBody>
      </p:sp>
      <p:sp>
        <p:nvSpPr>
          <p:cNvPr id="193" name="Google Shape;153;p27"/>
          <p:cNvSpPr txBox="1"/>
          <p:nvPr/>
        </p:nvSpPr>
        <p:spPr>
          <a:xfrm>
            <a:off x="5395724" y="2044761"/>
            <a:ext cx="3791701" cy="70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/>
            </a:pPr>
            <a:r>
              <a:t>Interval</a:t>
            </a:r>
          </a:p>
          <a:p>
            <a:pPr algn="ctr">
              <a:defRPr sz="1800"/>
            </a:pPr>
            <a:r>
              <a:t>e.g. “This year”</a:t>
            </a:r>
          </a:p>
        </p:txBody>
      </p:sp>
      <p:sp>
        <p:nvSpPr>
          <p:cNvPr id="194" name="Google Shape;154;p27"/>
          <p:cNvSpPr txBox="1"/>
          <p:nvPr/>
        </p:nvSpPr>
        <p:spPr>
          <a:xfrm>
            <a:off x="5876475" y="3097988"/>
            <a:ext cx="28302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800"/>
            </a:lvl1pPr>
          </a:lstStyle>
          <a:p>
            <a:pPr/>
            <a:r>
              <a:t>Ordinal</a:t>
            </a:r>
          </a:p>
        </p:txBody>
      </p:sp>
      <p:sp>
        <p:nvSpPr>
          <p:cNvPr id="195" name="Google Shape;155;p27"/>
          <p:cNvSpPr txBox="1"/>
          <p:nvPr/>
        </p:nvSpPr>
        <p:spPr>
          <a:xfrm>
            <a:off x="1342625" y="3630436"/>
            <a:ext cx="3791700" cy="70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/>
            </a:pPr>
            <a:r>
              <a:t>Value</a:t>
            </a:r>
            <a:br/>
            <a:r>
              <a:t>e.g. 5.2</a:t>
            </a:r>
          </a:p>
        </p:txBody>
      </p:sp>
      <p:sp>
        <p:nvSpPr>
          <p:cNvPr id="196" name="Google Shape;156;p27"/>
          <p:cNvSpPr txBox="1"/>
          <p:nvPr/>
        </p:nvSpPr>
        <p:spPr>
          <a:xfrm>
            <a:off x="1823374" y="4655649"/>
            <a:ext cx="2830202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800"/>
            </a:lvl1pPr>
          </a:lstStyle>
          <a:p>
            <a:pPr/>
            <a:r>
              <a:t>Quantitative</a:t>
            </a:r>
          </a:p>
        </p:txBody>
      </p:sp>
      <p:sp>
        <p:nvSpPr>
          <p:cNvPr id="197" name="Google Shape;157;p27"/>
          <p:cNvSpPr txBox="1"/>
          <p:nvPr/>
        </p:nvSpPr>
        <p:spPr>
          <a:xfrm>
            <a:off x="5306924" y="3630436"/>
            <a:ext cx="3791701" cy="975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/>
            </a:pPr>
            <a:r>
              <a:t>Interval</a:t>
            </a:r>
          </a:p>
          <a:p>
            <a:pPr algn="ctr">
              <a:defRPr sz="1800"/>
            </a:pPr>
            <a:r>
              <a:t>e.g. “5 - 10 years old”</a:t>
            </a:r>
          </a:p>
        </p:txBody>
      </p:sp>
      <p:sp>
        <p:nvSpPr>
          <p:cNvPr id="198" name="Google Shape;158;p27"/>
          <p:cNvSpPr txBox="1"/>
          <p:nvPr/>
        </p:nvSpPr>
        <p:spPr>
          <a:xfrm>
            <a:off x="5787675" y="4655649"/>
            <a:ext cx="28302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800"/>
            </a:lvl1pPr>
          </a:lstStyle>
          <a:p>
            <a:pPr/>
            <a:r>
              <a:t>Ordinal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8"/>
      <p:bldP build="whole" bldLvl="1" animBg="1" rev="0" advAuto="0" spid="193" grpId="7"/>
      <p:bldP build="whole" bldLvl="1" animBg="1" rev="0" advAuto="0" spid="196" grpId="9"/>
      <p:bldP build="whole" bldLvl="1" animBg="1" rev="0" advAuto="0" spid="189" grpId="3"/>
      <p:bldP build="whole" bldLvl="1" animBg="1" rev="0" advAuto="0" spid="190" grpId="4"/>
      <p:bldP build="whole" bldLvl="1" animBg="1" rev="0" advAuto="0" spid="187" grpId="1"/>
      <p:bldP build="whole" bldLvl="1" animBg="1" rev="0" advAuto="0" spid="192" grpId="6"/>
      <p:bldP build="whole" bldLvl="1" animBg="1" rev="0" advAuto="0" spid="188" grpId="2"/>
      <p:bldP build="whole" bldLvl="1" animBg="1" rev="0" advAuto="0" spid="191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63;p28"/>
          <p:cNvSpPr txBox="1"/>
          <p:nvPr>
            <p:ph type="ctrTitle"/>
          </p:nvPr>
        </p:nvSpPr>
        <p:spPr>
          <a:xfrm>
            <a:off x="311707" y="-9362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Challenge</a:t>
            </a:r>
          </a:p>
        </p:txBody>
      </p:sp>
      <p:sp>
        <p:nvSpPr>
          <p:cNvPr id="201" name="Google Shape;164;p28"/>
          <p:cNvSpPr txBox="1"/>
          <p:nvPr>
            <p:ph type="subTitle" sz="quarter" idx="1"/>
          </p:nvPr>
        </p:nvSpPr>
        <p:spPr>
          <a:xfrm>
            <a:off x="311699" y="2453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 defTabSz="484631">
              <a:defRPr sz="1483"/>
            </a:pPr>
            <a:r>
              <a:t>Identify attribute types</a:t>
            </a:r>
          </a:p>
          <a:p>
            <a:pPr marL="0" indent="0" defTabSz="484631">
              <a:defRPr sz="1483"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The Religion by Country Data</a:t>
            </a:r>
          </a:p>
          <a:p>
            <a:pPr marL="0" indent="0" defTabSz="484631">
              <a:defRPr sz="1483"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The Migrant Deaths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169;p2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algn="ctr" defTabSz="512063">
              <a:defRPr sz="2688"/>
            </a:lvl1pPr>
          </a:lstStyle>
          <a:p>
            <a:pPr/>
            <a:r>
              <a:t>Tasks</a:t>
            </a:r>
          </a:p>
        </p:txBody>
      </p:sp>
      <p:sp>
        <p:nvSpPr>
          <p:cNvPr id="204" name="Google Shape;170;p29"/>
          <p:cNvSpPr txBox="1"/>
          <p:nvPr>
            <p:ph type="body" idx="1"/>
          </p:nvPr>
        </p:nvSpPr>
        <p:spPr>
          <a:xfrm>
            <a:off x="311699" y="1491049"/>
            <a:ext cx="8520602" cy="3078001"/>
          </a:xfrm>
          <a:prstGeom prst="rect">
            <a:avLst/>
          </a:prstGeom>
        </p:spPr>
        <p:txBody>
          <a:bodyPr/>
          <a:lstStyle/>
          <a:p>
            <a:pPr indent="-381000">
              <a:buSzPts val="2400"/>
              <a:defRPr sz="2400"/>
            </a:pPr>
            <a:r>
              <a:t>What questions do you want to answer?</a:t>
            </a:r>
          </a:p>
          <a:p>
            <a:pPr indent="-381000">
              <a:buSzPts val="2400"/>
              <a:defRPr sz="2400"/>
            </a:pPr>
            <a:r>
              <a:t>What is the problem you are trying to solve?</a:t>
            </a:r>
          </a:p>
          <a:p>
            <a:pPr indent="-381000">
              <a:buSzPts val="2400"/>
              <a:defRPr sz="2400"/>
            </a:pPr>
            <a:r>
              <a:t>What decisions are you trying to make?</a:t>
            </a:r>
          </a:p>
          <a:p>
            <a:pPr indent="-381000">
              <a:buSzPts val="2400"/>
              <a:defRPr sz="2400"/>
            </a:pPr>
            <a:r>
              <a:t>What outcomes are you hoping for?</a:t>
            </a:r>
          </a:p>
          <a:p>
            <a:pPr indent="-381000">
              <a:buSzPts val="2400"/>
              <a:defRPr sz="2400"/>
            </a:pPr>
            <a:r>
              <a:t>What story do you want to tell?</a:t>
            </a:r>
          </a:p>
          <a:p>
            <a:pPr indent="-381000">
              <a:buSzPts val="2400"/>
              <a:defRPr sz="2400"/>
            </a:pPr>
            <a:r>
              <a:t>What tasks should the viewer be able to perform?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54;p13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Marks &amp; Channels</a:t>
            </a:r>
          </a:p>
        </p:txBody>
      </p:sp>
      <p:sp>
        <p:nvSpPr>
          <p:cNvPr id="207" name="Google Shape;55;p13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in Data 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66;p15"/>
          <p:cNvSpPr txBox="1"/>
          <p:nvPr>
            <p:ph type="title"/>
          </p:nvPr>
        </p:nvSpPr>
        <p:spPr>
          <a:xfrm>
            <a:off x="311699" y="42175"/>
            <a:ext cx="8520602" cy="964199"/>
          </a:xfrm>
          <a:prstGeom prst="rect">
            <a:avLst/>
          </a:prstGeom>
        </p:spPr>
        <p:txBody>
          <a:bodyPr/>
          <a:lstStyle>
            <a:lvl1pPr algn="ctr" defTabSz="832104">
              <a:defRPr sz="5460"/>
            </a:lvl1pPr>
          </a:lstStyle>
          <a:p>
            <a:pPr/>
            <a:r>
              <a:t>Topics</a:t>
            </a:r>
          </a:p>
        </p:txBody>
      </p:sp>
      <p:sp>
        <p:nvSpPr>
          <p:cNvPr id="210" name="Google Shape;67;p15"/>
          <p:cNvSpPr txBox="1"/>
          <p:nvPr>
            <p:ph type="body" idx="1"/>
          </p:nvPr>
        </p:nvSpPr>
        <p:spPr>
          <a:xfrm>
            <a:off x="480324" y="1277450"/>
            <a:ext cx="8520602" cy="3929701"/>
          </a:xfrm>
          <a:prstGeom prst="rect">
            <a:avLst/>
          </a:prstGeom>
        </p:spPr>
        <p:txBody>
          <a:bodyPr/>
          <a:lstStyle/>
          <a:p>
            <a:pPr indent="-457200">
              <a:buSzPts val="3600"/>
              <a:defRPr sz="3600"/>
            </a:pPr>
            <a:r>
              <a:t>Marks				</a:t>
            </a:r>
            <a:r>
              <a:rPr sz="3000"/>
              <a:t>Points, Lines, Areas</a:t>
            </a:r>
            <a:endParaRPr sz="3000"/>
          </a:p>
          <a:p>
            <a:pPr indent="-457200">
              <a:buSzPts val="3600"/>
              <a:defRPr sz="3600"/>
            </a:pPr>
            <a:r>
              <a:t>Channels		</a:t>
            </a:r>
            <a:r>
              <a:rPr sz="3000"/>
              <a:t>Position, Color, Shape</a:t>
            </a:r>
            <a:br>
              <a:rPr sz="3000"/>
            </a:br>
            <a:endParaRPr sz="3000"/>
          </a:p>
          <a:p>
            <a:pPr indent="-457200">
              <a:buSzPts val="3600"/>
              <a:defRPr sz="3600"/>
            </a:pPr>
            <a:r>
              <a:t>How to </a:t>
            </a:r>
            <a:r>
              <a:rPr i="1"/>
              <a:t>choose</a:t>
            </a:r>
            <a:r>
              <a:t> marks &amp; channels</a:t>
            </a:r>
            <a:br/>
            <a:r>
              <a:t>based on attribute types &amp; tasks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60;p14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Google Shape;61;p14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pic>
        <p:nvPicPr>
          <p:cNvPr id="141" name="Google Shape;62;p14" descr="Google Shape;6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72;p16" descr="Google Shape;72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96550"/>
            <a:ext cx="5616896" cy="464695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Google Shape;73;p16"/>
          <p:cNvSpPr txBox="1"/>
          <p:nvPr/>
        </p:nvSpPr>
        <p:spPr>
          <a:xfrm>
            <a:off x="6000724" y="2236792"/>
            <a:ext cx="2776500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666666"/>
                </a:solidFill>
              </a:defRPr>
            </a:lvl1pPr>
          </a:lstStyle>
          <a:p>
            <a:pPr/>
            <a:r>
              <a:t>Rows → Marks</a:t>
            </a:r>
          </a:p>
        </p:txBody>
      </p:sp>
      <p:graphicFrame>
        <p:nvGraphicFramePr>
          <p:cNvPr id="214" name="Google Shape;74;p16"/>
          <p:cNvGraphicFramePr/>
          <p:nvPr/>
        </p:nvGraphicFramePr>
        <p:xfrm>
          <a:off x="5864142" y="2895799"/>
          <a:ext cx="3035851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11949"/>
                <a:gridCol w="1011949"/>
                <a:gridCol w="1011949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5" name="Google Shape;75;p16"/>
          <p:cNvSpPr txBox="1"/>
          <p:nvPr/>
        </p:nvSpPr>
        <p:spPr>
          <a:xfrm>
            <a:off x="-6" y="-32329"/>
            <a:ext cx="3953402" cy="60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666666"/>
                </a:solidFill>
              </a:defRPr>
            </a:lvl1pPr>
          </a:lstStyle>
          <a:p>
            <a:pPr/>
            <a:r>
              <a:t>Columns → Channels</a:t>
            </a:r>
          </a:p>
        </p:txBody>
      </p:sp>
      <p:graphicFrame>
        <p:nvGraphicFramePr>
          <p:cNvPr id="216" name="Google Shape;76;p16"/>
          <p:cNvGraphicFramePr/>
          <p:nvPr/>
        </p:nvGraphicFramePr>
        <p:xfrm>
          <a:off x="3994024" y="78024"/>
          <a:ext cx="273097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0324"/>
                <a:gridCol w="910324"/>
                <a:gridCol w="910324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Position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Color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Size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3"/>
      <p:bldP build="whole" bldLvl="1" animBg="1" rev="0" advAuto="0" spid="213" grpId="1"/>
      <p:bldP build="whole" bldLvl="1" animBg="1" rev="0" advAuto="0" spid="214" grpId="2"/>
      <p:bldP build="whole" bldLvl="1" animBg="1" rev="0" advAuto="0" spid="216" grpId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81;p17" descr="Google Shape;81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6974" y="3374538"/>
            <a:ext cx="1193376" cy="31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Google Shape;82;p17"/>
          <p:cNvSpPr/>
          <p:nvPr/>
        </p:nvSpPr>
        <p:spPr>
          <a:xfrm>
            <a:off x="310574" y="437098"/>
            <a:ext cx="4398902" cy="1474801"/>
          </a:xfrm>
          <a:prstGeom prst="rect">
            <a:avLst/>
          </a:prstGeom>
          <a:ln>
            <a:solidFill>
              <a:srgbClr val="B7B7B7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" name="Google Shape;83;p17"/>
          <p:cNvSpPr txBox="1"/>
          <p:nvPr/>
        </p:nvSpPr>
        <p:spPr>
          <a:xfrm>
            <a:off x="1828314" y="437095"/>
            <a:ext cx="1827902" cy="701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>
                <a:solidFill>
                  <a:srgbClr val="434343"/>
                </a:solidFill>
              </a:defRPr>
            </a:lvl1pPr>
          </a:lstStyle>
          <a:p>
            <a:pPr/>
            <a:r>
              <a:t>Marks</a:t>
            </a:r>
          </a:p>
        </p:txBody>
      </p:sp>
      <p:graphicFrame>
        <p:nvGraphicFramePr>
          <p:cNvPr id="221" name="Google Shape;84;p17"/>
          <p:cNvGraphicFramePr/>
          <p:nvPr/>
        </p:nvGraphicFramePr>
        <p:xfrm>
          <a:off x="523539" y="1262121"/>
          <a:ext cx="3914327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2" name="Google Shape;85;p17"/>
          <p:cNvSpPr/>
          <p:nvPr/>
        </p:nvSpPr>
        <p:spPr>
          <a:xfrm flipH="1">
            <a:off x="2296290" y="2025620"/>
            <a:ext cx="1" cy="1191901"/>
          </a:xfrm>
          <a:prstGeom prst="line">
            <a:avLst/>
          </a:prstGeom>
          <a:ln w="3810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23" name="Google Shape;87;p17"/>
          <p:cNvSpPr/>
          <p:nvPr/>
        </p:nvSpPr>
        <p:spPr>
          <a:xfrm flipH="1">
            <a:off x="4054890" y="3733537"/>
            <a:ext cx="911701" cy="1"/>
          </a:xfrm>
          <a:prstGeom prst="line">
            <a:avLst/>
          </a:prstGeom>
          <a:ln w="3810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24" name="Google Shape;86;p17"/>
          <p:cNvSpPr txBox="1"/>
          <p:nvPr/>
        </p:nvSpPr>
        <p:spPr>
          <a:xfrm>
            <a:off x="447690" y="3217521"/>
            <a:ext cx="3697200" cy="86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>
                <a:solidFill>
                  <a:srgbClr val="666666"/>
                </a:solidFill>
              </a:defRPr>
            </a:lvl1pPr>
          </a:lstStyle>
          <a:p>
            <a:pPr/>
            <a:r>
              <a:t>Visualization</a:t>
            </a:r>
          </a:p>
        </p:txBody>
      </p:sp>
      <p:sp>
        <p:nvSpPr>
          <p:cNvPr id="225" name="Google Shape;88;p17"/>
          <p:cNvSpPr/>
          <p:nvPr/>
        </p:nvSpPr>
        <p:spPr>
          <a:xfrm>
            <a:off x="5065300" y="437099"/>
            <a:ext cx="3697201" cy="3960602"/>
          </a:xfrm>
          <a:prstGeom prst="rect">
            <a:avLst/>
          </a:prstGeom>
          <a:ln>
            <a:solidFill>
              <a:srgbClr val="B7B7B7"/>
            </a:solidFill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226" name="Google Shape;89;p17"/>
          <p:cNvGraphicFramePr/>
          <p:nvPr/>
        </p:nvGraphicFramePr>
        <p:xfrm>
          <a:off x="6482915" y="11559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227" name="Google Shape;90;p17"/>
          <p:cNvSpPr txBox="1"/>
          <p:nvPr/>
        </p:nvSpPr>
        <p:spPr>
          <a:xfrm rot="16200000">
            <a:off x="6890714" y="11985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228" name="Google Shape;91;p17"/>
          <p:cNvSpPr txBox="1"/>
          <p:nvPr/>
        </p:nvSpPr>
        <p:spPr>
          <a:xfrm rot="16200000">
            <a:off x="72879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229" name="Google Shape;92;p17"/>
          <p:cNvSpPr txBox="1"/>
          <p:nvPr/>
        </p:nvSpPr>
        <p:spPr>
          <a:xfrm rot="16200000">
            <a:off x="76852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  <p:sp>
        <p:nvSpPr>
          <p:cNvPr id="230" name="Google Shape;93;p17"/>
          <p:cNvSpPr txBox="1"/>
          <p:nvPr/>
        </p:nvSpPr>
        <p:spPr>
          <a:xfrm>
            <a:off x="5745262" y="437095"/>
            <a:ext cx="2534401" cy="701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>
                <a:solidFill>
                  <a:srgbClr val="434343"/>
                </a:solidFill>
              </a:defRPr>
            </a:lvl1pPr>
          </a:lstStyle>
          <a:p>
            <a:pPr/>
            <a:r>
              <a:t>Channels</a:t>
            </a:r>
          </a:p>
        </p:txBody>
      </p:sp>
      <p:graphicFrame>
        <p:nvGraphicFramePr>
          <p:cNvPr id="231" name="Google Shape;94;p17"/>
          <p:cNvGraphicFramePr/>
          <p:nvPr/>
        </p:nvGraphicFramePr>
        <p:xfrm>
          <a:off x="5217407" y="2072170"/>
          <a:ext cx="1266376" cy="208242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6375"/>
              </a:tblGrid>
              <a:tr h="8382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Size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251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Color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pic>
        <p:nvPicPr>
          <p:cNvPr id="232" name="Google Shape;95;p17" descr="Google Shape;95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0942" y="3805525"/>
            <a:ext cx="1266377" cy="265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4"/>
      <p:bldP build="whole" bldLvl="1" animBg="1" rev="0" advAuto="0" spid="223" grpId="5"/>
      <p:bldP build="whole" bldLvl="1" animBg="1" rev="0" advAuto="0" spid="224" grpId="6"/>
      <p:bldP build="whole" bldLvl="1" animBg="1" rev="0" advAuto="0" spid="220" grpId="2"/>
      <p:bldP build="whole" bldLvl="1" animBg="1" rev="0" advAuto="0" spid="221" grpId="3"/>
      <p:bldP build="whole" bldLvl="1" animBg="1" rev="0" advAuto="0" spid="21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00;p18"/>
          <p:cNvSpPr txBox="1"/>
          <p:nvPr/>
        </p:nvSpPr>
        <p:spPr>
          <a:xfrm>
            <a:off x="103068" y="4746874"/>
            <a:ext cx="8413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http://bl.ocks.org/curran/101dafa2f34850c451ed5ba014459a34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235" name="Google Shape;101;p18"/>
          <p:cNvGraphicFramePr/>
          <p:nvPr/>
        </p:nvGraphicFramePr>
        <p:xfrm>
          <a:off x="1921363" y="435004"/>
          <a:ext cx="391432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6" name="Google Shape;102;p18"/>
          <p:cNvSpPr/>
          <p:nvPr/>
        </p:nvSpPr>
        <p:spPr>
          <a:xfrm>
            <a:off x="2120892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37" name="Google Shape;103;p18" descr="Google Shape;103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35224"/>
            <a:ext cx="6933676" cy="328462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8" name="Google Shape;104;p18"/>
          <p:cNvGraphicFramePr/>
          <p:nvPr/>
        </p:nvGraphicFramePr>
        <p:xfrm>
          <a:off x="6940115" y="9273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9" name="Google Shape;105;p18"/>
          <p:cNvSpPr txBox="1"/>
          <p:nvPr/>
        </p:nvSpPr>
        <p:spPr>
          <a:xfrm rot="16200000">
            <a:off x="7347914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240" name="Google Shape;106;p18"/>
          <p:cNvSpPr txBox="1"/>
          <p:nvPr/>
        </p:nvSpPr>
        <p:spPr>
          <a:xfrm rot="16200000">
            <a:off x="77451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241" name="Google Shape;107;p18"/>
          <p:cNvSpPr txBox="1"/>
          <p:nvPr/>
        </p:nvSpPr>
        <p:spPr>
          <a:xfrm rot="16200000">
            <a:off x="81424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112;p19"/>
          <p:cNvSpPr txBox="1"/>
          <p:nvPr/>
        </p:nvSpPr>
        <p:spPr>
          <a:xfrm>
            <a:off x="103068" y="4746874"/>
            <a:ext cx="8413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http://bl.ocks.org/curran/7139a24064265b3458f825b0d6152e80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244" name="Google Shape;113;p19"/>
          <p:cNvGraphicFramePr/>
          <p:nvPr/>
        </p:nvGraphicFramePr>
        <p:xfrm>
          <a:off x="1921363" y="435004"/>
          <a:ext cx="391432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5" name="Google Shape;114;p19"/>
          <p:cNvSpPr/>
          <p:nvPr/>
        </p:nvSpPr>
        <p:spPr>
          <a:xfrm>
            <a:off x="2120892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6" name="Google Shape;115;p19" descr="Google Shape;115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74" y="1227655"/>
            <a:ext cx="6933675" cy="330255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7" name="Google Shape;116;p19"/>
          <p:cNvGraphicFramePr/>
          <p:nvPr/>
        </p:nvGraphicFramePr>
        <p:xfrm>
          <a:off x="6940115" y="9273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8" name="Google Shape;117;p19"/>
          <p:cNvSpPr txBox="1"/>
          <p:nvPr/>
        </p:nvSpPr>
        <p:spPr>
          <a:xfrm rot="16200000">
            <a:off x="7347914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249" name="Google Shape;118;p19"/>
          <p:cNvSpPr txBox="1"/>
          <p:nvPr/>
        </p:nvSpPr>
        <p:spPr>
          <a:xfrm rot="16200000">
            <a:off x="77451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250" name="Google Shape;119;p19"/>
          <p:cNvSpPr txBox="1"/>
          <p:nvPr/>
        </p:nvSpPr>
        <p:spPr>
          <a:xfrm rot="16200000">
            <a:off x="81424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124;p20"/>
          <p:cNvSpPr txBox="1"/>
          <p:nvPr/>
        </p:nvSpPr>
        <p:spPr>
          <a:xfrm>
            <a:off x="103068" y="4746874"/>
            <a:ext cx="8413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https://bl.ocks.org/curran/966ac9f212a8ceb1ea153fd1ee9f72c4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253" name="Google Shape;125;p20"/>
          <p:cNvGraphicFramePr/>
          <p:nvPr/>
        </p:nvGraphicFramePr>
        <p:xfrm>
          <a:off x="1921363" y="435004"/>
          <a:ext cx="391432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54" name="Google Shape;126;p20"/>
          <p:cNvSpPr/>
          <p:nvPr/>
        </p:nvSpPr>
        <p:spPr>
          <a:xfrm>
            <a:off x="2120892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55" name="Google Shape;127;p20" descr="Google Shape;127;p20"/>
          <p:cNvPicPr>
            <a:picLocks noChangeAspect="1"/>
          </p:cNvPicPr>
          <p:nvPr/>
        </p:nvPicPr>
        <p:blipFill>
          <a:blip r:embed="rId3">
            <a:extLst/>
          </a:blip>
          <a:srcRect l="0" t="1205" r="0" b="0"/>
          <a:stretch>
            <a:fillRect/>
          </a:stretch>
        </p:blipFill>
        <p:spPr>
          <a:xfrm>
            <a:off x="57449" y="1262925"/>
            <a:ext cx="6903628" cy="326047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6" name="Google Shape;128;p20"/>
          <p:cNvGraphicFramePr/>
          <p:nvPr/>
        </p:nvGraphicFramePr>
        <p:xfrm>
          <a:off x="6940115" y="9273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FF0000"/>
                          </a:solidFill>
                        </a:defRPr>
                      </a:pPr>
                      <a:r>
                        <a:t>⚫</a:t>
                      </a:r>
                      <a:r>
                        <a:rPr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57" name="Google Shape;129;p20"/>
          <p:cNvSpPr txBox="1"/>
          <p:nvPr/>
        </p:nvSpPr>
        <p:spPr>
          <a:xfrm rot="16200000">
            <a:off x="7347914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258" name="Google Shape;130;p20"/>
          <p:cNvSpPr txBox="1"/>
          <p:nvPr/>
        </p:nvSpPr>
        <p:spPr>
          <a:xfrm rot="16200000">
            <a:off x="77451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259" name="Google Shape;131;p20"/>
          <p:cNvSpPr txBox="1"/>
          <p:nvPr/>
        </p:nvSpPr>
        <p:spPr>
          <a:xfrm rot="16200000">
            <a:off x="81424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" name="Google Shape;136;p21"/>
          <p:cNvGraphicFramePr/>
          <p:nvPr/>
        </p:nvGraphicFramePr>
        <p:xfrm>
          <a:off x="1921363" y="435004"/>
          <a:ext cx="391432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62" name="Google Shape;137;p21"/>
          <p:cNvSpPr/>
          <p:nvPr/>
        </p:nvSpPr>
        <p:spPr>
          <a:xfrm>
            <a:off x="2120892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63" name="Google Shape;138;p21" descr="Google Shape;138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9" y="1351950"/>
            <a:ext cx="6886100" cy="2968476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oogle Shape;139;p21"/>
          <p:cNvSpPr txBox="1"/>
          <p:nvPr/>
        </p:nvSpPr>
        <p:spPr>
          <a:xfrm>
            <a:off x="103068" y="4746874"/>
            <a:ext cx="8413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http://bl.ocks.org/micahstubbs/b097f9d0999848ee70b74b36ce30cbb8</a:t>
            </a:r>
            <a:r>
              <a:rPr u="none">
                <a:solidFill>
                  <a:srgbClr val="000000"/>
                </a:solidFill>
              </a:rPr>
              <a:t> (tweaked) </a:t>
            </a:r>
          </a:p>
        </p:txBody>
      </p:sp>
      <p:graphicFrame>
        <p:nvGraphicFramePr>
          <p:cNvPr id="265" name="Google Shape;140;p21"/>
          <p:cNvGraphicFramePr/>
          <p:nvPr/>
        </p:nvGraphicFramePr>
        <p:xfrm>
          <a:off x="6940115" y="9273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FF0000"/>
                          </a:solidFill>
                        </a:defRPr>
                      </a:pPr>
                      <a:r>
                        <a:t>⚫</a:t>
                      </a:r>
                      <a:r>
                        <a:rPr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66" name="Google Shape;141;p21"/>
          <p:cNvSpPr txBox="1"/>
          <p:nvPr/>
        </p:nvSpPr>
        <p:spPr>
          <a:xfrm rot="16200000">
            <a:off x="7347914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267" name="Google Shape;142;p21"/>
          <p:cNvSpPr txBox="1"/>
          <p:nvPr/>
        </p:nvSpPr>
        <p:spPr>
          <a:xfrm rot="16200000">
            <a:off x="77451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268" name="Google Shape;143;p21"/>
          <p:cNvSpPr txBox="1"/>
          <p:nvPr/>
        </p:nvSpPr>
        <p:spPr>
          <a:xfrm rot="16200000">
            <a:off x="81424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148;p22"/>
          <p:cNvSpPr txBox="1"/>
          <p:nvPr/>
        </p:nvSpPr>
        <p:spPr>
          <a:xfrm>
            <a:off x="103068" y="4746874"/>
            <a:ext cx="8413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http://bl.ocks.org/micahstubbs/b097f9d0999848ee70b74b36ce30cbb8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271" name="Google Shape;149;p22"/>
          <p:cNvGraphicFramePr/>
          <p:nvPr/>
        </p:nvGraphicFramePr>
        <p:xfrm>
          <a:off x="1921363" y="435004"/>
          <a:ext cx="391432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72" name="Google Shape;150;p22"/>
          <p:cNvSpPr/>
          <p:nvPr/>
        </p:nvSpPr>
        <p:spPr>
          <a:xfrm>
            <a:off x="2120892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73" name="Google Shape;151;p22" descr="Google Shape;151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26249"/>
            <a:ext cx="6933677" cy="295436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74" name="Google Shape;152;p22"/>
          <p:cNvGraphicFramePr/>
          <p:nvPr/>
        </p:nvGraphicFramePr>
        <p:xfrm>
          <a:off x="6940115" y="9273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FF0000"/>
                          </a:solidFill>
                        </a:defRPr>
                      </a:pPr>
                      <a:r>
                        <a:t>⚫</a:t>
                      </a:r>
                      <a:r>
                        <a:rPr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FF0000"/>
                          </a:solidFill>
                        </a:defRPr>
                      </a:pPr>
                      <a:r>
                        <a:t>⚫</a:t>
                      </a:r>
                      <a:r>
                        <a:rPr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75" name="Google Shape;153;p22"/>
          <p:cNvSpPr txBox="1"/>
          <p:nvPr/>
        </p:nvSpPr>
        <p:spPr>
          <a:xfrm rot="16200000">
            <a:off x="7347914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276" name="Google Shape;154;p22"/>
          <p:cNvSpPr txBox="1"/>
          <p:nvPr/>
        </p:nvSpPr>
        <p:spPr>
          <a:xfrm rot="16200000">
            <a:off x="77451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277" name="Google Shape;155;p22"/>
          <p:cNvSpPr txBox="1"/>
          <p:nvPr/>
        </p:nvSpPr>
        <p:spPr>
          <a:xfrm rot="16200000">
            <a:off x="81424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160;p23"/>
          <p:cNvSpPr txBox="1"/>
          <p:nvPr/>
        </p:nvSpPr>
        <p:spPr>
          <a:xfrm>
            <a:off x="103068" y="4746874"/>
            <a:ext cx="8413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https://bl.ocks.org/curran/3f2ff2e32652397de94d406460e240ce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280" name="Google Shape;161;p23"/>
          <p:cNvGraphicFramePr/>
          <p:nvPr/>
        </p:nvGraphicFramePr>
        <p:xfrm>
          <a:off x="1921363" y="435004"/>
          <a:ext cx="391432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81" name="Google Shape;162;p23"/>
          <p:cNvSpPr/>
          <p:nvPr/>
        </p:nvSpPr>
        <p:spPr>
          <a:xfrm>
            <a:off x="2120892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82" name="Google Shape;163;p23" descr="Google Shape;163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1236793"/>
            <a:ext cx="6628879" cy="318670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83" name="Google Shape;164;p23"/>
          <p:cNvGraphicFramePr/>
          <p:nvPr/>
        </p:nvGraphicFramePr>
        <p:xfrm>
          <a:off x="6940115" y="9273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84" name="Google Shape;165;p23"/>
          <p:cNvSpPr txBox="1"/>
          <p:nvPr/>
        </p:nvSpPr>
        <p:spPr>
          <a:xfrm rot="16200000">
            <a:off x="7347914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285" name="Google Shape;166;p23"/>
          <p:cNvSpPr txBox="1"/>
          <p:nvPr/>
        </p:nvSpPr>
        <p:spPr>
          <a:xfrm rot="16200000">
            <a:off x="77451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286" name="Google Shape;167;p23"/>
          <p:cNvSpPr txBox="1"/>
          <p:nvPr/>
        </p:nvSpPr>
        <p:spPr>
          <a:xfrm rot="16200000">
            <a:off x="81424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172;p24"/>
          <p:cNvSpPr txBox="1"/>
          <p:nvPr/>
        </p:nvSpPr>
        <p:spPr>
          <a:xfrm>
            <a:off x="103068" y="4746874"/>
            <a:ext cx="8413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https://bl.ocks.org/curran/ba21316eafc6b84b22d1a5d49ad2a798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289" name="Google Shape;173;p24"/>
          <p:cNvGraphicFramePr/>
          <p:nvPr/>
        </p:nvGraphicFramePr>
        <p:xfrm>
          <a:off x="1921363" y="435004"/>
          <a:ext cx="391432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90" name="Google Shape;174;p24"/>
          <p:cNvSpPr/>
          <p:nvPr/>
        </p:nvSpPr>
        <p:spPr>
          <a:xfrm>
            <a:off x="2120892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91" name="Google Shape;175;p24" descr="Google Shape;175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1236793"/>
            <a:ext cx="6628879" cy="3146593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oogle Shape;176;p24"/>
          <p:cNvSpPr/>
          <p:nvPr/>
        </p:nvSpPr>
        <p:spPr>
          <a:xfrm>
            <a:off x="3416291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293" name="Google Shape;177;p24"/>
          <p:cNvGraphicFramePr/>
          <p:nvPr/>
        </p:nvGraphicFramePr>
        <p:xfrm>
          <a:off x="6940115" y="9273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94" name="Google Shape;178;p24"/>
          <p:cNvSpPr txBox="1"/>
          <p:nvPr/>
        </p:nvSpPr>
        <p:spPr>
          <a:xfrm rot="16200000">
            <a:off x="7347914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295" name="Google Shape;179;p24"/>
          <p:cNvSpPr txBox="1"/>
          <p:nvPr/>
        </p:nvSpPr>
        <p:spPr>
          <a:xfrm rot="16200000">
            <a:off x="77451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296" name="Google Shape;180;p24"/>
          <p:cNvSpPr txBox="1"/>
          <p:nvPr/>
        </p:nvSpPr>
        <p:spPr>
          <a:xfrm rot="16200000">
            <a:off x="81424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185;p25"/>
          <p:cNvSpPr txBox="1"/>
          <p:nvPr/>
        </p:nvSpPr>
        <p:spPr>
          <a:xfrm>
            <a:off x="103068" y="4746874"/>
            <a:ext cx="8413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https://bl.ocks.org/curran/90240a6d88bdb1411467b21ea0769029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299" name="Google Shape;186;p25"/>
          <p:cNvGraphicFramePr/>
          <p:nvPr/>
        </p:nvGraphicFramePr>
        <p:xfrm>
          <a:off x="1921363" y="435004"/>
          <a:ext cx="391432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00" name="Google Shape;187;p25"/>
          <p:cNvSpPr/>
          <p:nvPr/>
        </p:nvSpPr>
        <p:spPr>
          <a:xfrm>
            <a:off x="3416291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01" name="Google Shape;188;p25" descr="Google Shape;188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1160593"/>
            <a:ext cx="6628877" cy="31111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02" name="Google Shape;189;p25"/>
          <p:cNvGraphicFramePr/>
          <p:nvPr/>
        </p:nvGraphicFramePr>
        <p:xfrm>
          <a:off x="6940115" y="9273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03" name="Google Shape;190;p25"/>
          <p:cNvSpPr txBox="1"/>
          <p:nvPr/>
        </p:nvSpPr>
        <p:spPr>
          <a:xfrm rot="16200000">
            <a:off x="7347914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304" name="Google Shape;191;p25"/>
          <p:cNvSpPr txBox="1"/>
          <p:nvPr/>
        </p:nvSpPr>
        <p:spPr>
          <a:xfrm rot="16200000">
            <a:off x="77451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305" name="Google Shape;192;p25"/>
          <p:cNvSpPr txBox="1"/>
          <p:nvPr/>
        </p:nvSpPr>
        <p:spPr>
          <a:xfrm rot="16200000">
            <a:off x="81424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67;p15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Google Shape;68;p15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pic>
        <p:nvPicPr>
          <p:cNvPr id="145" name="Google Shape;69;p15" descr="Google Shape;69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197;p26"/>
          <p:cNvSpPr txBox="1"/>
          <p:nvPr/>
        </p:nvSpPr>
        <p:spPr>
          <a:xfrm>
            <a:off x="103068" y="4746874"/>
            <a:ext cx="8413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https://vizhub.com/curran/585f19b2564e484188f4c60f1faf828e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308" name="Google Shape;198;p26"/>
          <p:cNvGraphicFramePr/>
          <p:nvPr/>
        </p:nvGraphicFramePr>
        <p:xfrm>
          <a:off x="1921363" y="435004"/>
          <a:ext cx="391432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09" name="Google Shape;199;p26"/>
          <p:cNvSpPr/>
          <p:nvPr/>
        </p:nvSpPr>
        <p:spPr>
          <a:xfrm>
            <a:off x="4741047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10" name="Google Shape;200;p26" descr="Google Shape;200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1236793"/>
            <a:ext cx="6628880" cy="29669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11" name="Google Shape;201;p26"/>
          <p:cNvGraphicFramePr/>
          <p:nvPr/>
        </p:nvGraphicFramePr>
        <p:xfrm>
          <a:off x="6940115" y="9273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FF0000"/>
                          </a:solidFill>
                        </a:defRPr>
                      </a:pPr>
                      <a:r>
                        <a:t>⚫</a:t>
                      </a:r>
                      <a:r>
                        <a:rPr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2" name="Google Shape;202;p26"/>
          <p:cNvSpPr txBox="1"/>
          <p:nvPr/>
        </p:nvSpPr>
        <p:spPr>
          <a:xfrm rot="16200000">
            <a:off x="7347914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313" name="Google Shape;203;p26"/>
          <p:cNvSpPr txBox="1"/>
          <p:nvPr/>
        </p:nvSpPr>
        <p:spPr>
          <a:xfrm rot="16200000">
            <a:off x="77451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314" name="Google Shape;204;p26"/>
          <p:cNvSpPr txBox="1"/>
          <p:nvPr/>
        </p:nvSpPr>
        <p:spPr>
          <a:xfrm rot="16200000">
            <a:off x="81424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209;p27" descr="Google Shape;209;p27"/>
          <p:cNvPicPr>
            <a:picLocks noChangeAspect="1"/>
          </p:cNvPicPr>
          <p:nvPr/>
        </p:nvPicPr>
        <p:blipFill>
          <a:blip r:embed="rId2">
            <a:extLst/>
          </a:blip>
          <a:srcRect l="0" t="0" r="24986" b="0"/>
          <a:stretch>
            <a:fillRect/>
          </a:stretch>
        </p:blipFill>
        <p:spPr>
          <a:xfrm>
            <a:off x="152399" y="1236799"/>
            <a:ext cx="4972350" cy="296690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Google Shape;210;p27"/>
          <p:cNvSpPr txBox="1"/>
          <p:nvPr/>
        </p:nvSpPr>
        <p:spPr>
          <a:xfrm>
            <a:off x="103068" y="4746874"/>
            <a:ext cx="8413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https://vizhub.com/curran/585f19b2564e484188f4c60f1faf828e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318" name="Google Shape;211;p27"/>
          <p:cNvGraphicFramePr/>
          <p:nvPr/>
        </p:nvGraphicFramePr>
        <p:xfrm>
          <a:off x="1921363" y="435004"/>
          <a:ext cx="391432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9" name="Google Shape;212;p27"/>
          <p:cNvSpPr/>
          <p:nvPr/>
        </p:nvSpPr>
        <p:spPr>
          <a:xfrm>
            <a:off x="4741047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0" name="Google Shape;213;p27"/>
          <p:cNvSpPr/>
          <p:nvPr/>
        </p:nvSpPr>
        <p:spPr>
          <a:xfrm>
            <a:off x="1592725" y="1039922"/>
            <a:ext cx="2836800" cy="283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6743" y="14000"/>
                </a:moveTo>
                <a:cubicBezTo>
                  <a:pt x="18511" y="10718"/>
                  <a:pt x="17283" y="6624"/>
                  <a:pt x="14000" y="4857"/>
                </a:cubicBezTo>
                <a:cubicBezTo>
                  <a:pt x="12002" y="3781"/>
                  <a:pt x="9598" y="3781"/>
                  <a:pt x="7600" y="4857"/>
                </a:cubicBezTo>
                <a:close/>
                <a:moveTo>
                  <a:pt x="4857" y="7600"/>
                </a:moveTo>
                <a:cubicBezTo>
                  <a:pt x="3089" y="10882"/>
                  <a:pt x="4317" y="14976"/>
                  <a:pt x="7600" y="16743"/>
                </a:cubicBezTo>
                <a:cubicBezTo>
                  <a:pt x="9598" y="17819"/>
                  <a:pt x="12002" y="17819"/>
                  <a:pt x="14000" y="16743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1" name="Google Shape;214;p27"/>
          <p:cNvSpPr txBox="1"/>
          <p:nvPr/>
        </p:nvSpPr>
        <p:spPr>
          <a:xfrm>
            <a:off x="5140374" y="2579515"/>
            <a:ext cx="2597701" cy="1595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FF0000"/>
                </a:solidFill>
              </a:defRPr>
            </a:pPr>
            <a:r>
              <a:t>Misleading    →</a:t>
            </a:r>
            <a:br/>
            <a:br/>
            <a:r>
              <a:t>Needs zero baseline! </a:t>
            </a:r>
          </a:p>
        </p:txBody>
      </p:sp>
      <p:graphicFrame>
        <p:nvGraphicFramePr>
          <p:cNvPr id="322" name="Google Shape;215;p27"/>
          <p:cNvGraphicFramePr/>
          <p:nvPr/>
        </p:nvGraphicFramePr>
        <p:xfrm>
          <a:off x="6940115" y="9273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FF0000"/>
                          </a:solidFill>
                        </a:defRPr>
                      </a:pPr>
                      <a:r>
                        <a:t>⚫</a:t>
                      </a:r>
                      <a:r>
                        <a:rPr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23" name="Google Shape;216;p27"/>
          <p:cNvSpPr txBox="1"/>
          <p:nvPr/>
        </p:nvSpPr>
        <p:spPr>
          <a:xfrm rot="16200000">
            <a:off x="7347914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324" name="Google Shape;217;p27"/>
          <p:cNvSpPr txBox="1"/>
          <p:nvPr/>
        </p:nvSpPr>
        <p:spPr>
          <a:xfrm rot="16200000">
            <a:off x="77451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325" name="Google Shape;218;p27"/>
          <p:cNvSpPr txBox="1"/>
          <p:nvPr/>
        </p:nvSpPr>
        <p:spPr>
          <a:xfrm rot="16200000">
            <a:off x="81424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  <p:sp>
        <p:nvSpPr>
          <p:cNvPr id="326" name="Google Shape;219;p27"/>
          <p:cNvSpPr/>
          <p:nvPr/>
        </p:nvSpPr>
        <p:spPr>
          <a:xfrm flipV="1">
            <a:off x="442199" y="3670625"/>
            <a:ext cx="387302" cy="721501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7" name="Google Shape;220;p27"/>
          <p:cNvSpPr txBox="1"/>
          <p:nvPr/>
        </p:nvSpPr>
        <p:spPr>
          <a:xfrm>
            <a:off x="65574" y="4279670"/>
            <a:ext cx="2529602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Not a zero baseline!</a:t>
            </a:r>
            <a:br/>
            <a:r>
              <a:t>Domain should start at zero.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7" grpId="3"/>
      <p:bldP build="whole" bldLvl="1" animBg="1" rev="0" advAuto="0" spid="320" grpId="1"/>
      <p:bldP build="whole" bldLvl="1" animBg="1" rev="0" advAuto="0" spid="326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225;p28"/>
          <p:cNvSpPr txBox="1"/>
          <p:nvPr/>
        </p:nvSpPr>
        <p:spPr>
          <a:xfrm>
            <a:off x="103068" y="4746874"/>
            <a:ext cx="8413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https://vizhub.com/curran/900cb204023748b9a8bdf2273bdefe03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330" name="Google Shape;226;p28"/>
          <p:cNvGraphicFramePr/>
          <p:nvPr/>
        </p:nvGraphicFramePr>
        <p:xfrm>
          <a:off x="1921363" y="435004"/>
          <a:ext cx="3914326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Points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Lines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Areas</a:t>
                      </a:r>
                    </a:p>
                  </a:txBody>
                  <a:tcPr marL="91425" marR="91425" marT="91425" marB="91425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31" name="Google Shape;227;p28"/>
          <p:cNvSpPr/>
          <p:nvPr/>
        </p:nvSpPr>
        <p:spPr>
          <a:xfrm>
            <a:off x="4741047" y="408193"/>
            <a:ext cx="948301" cy="447601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32" name="Google Shape;228;p28" descr="Google Shape;228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1008199"/>
            <a:ext cx="6401652" cy="373867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3" name="Google Shape;229;p28"/>
          <p:cNvGraphicFramePr/>
          <p:nvPr/>
        </p:nvGraphicFramePr>
        <p:xfrm>
          <a:off x="6940115" y="9273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FF0000"/>
                          </a:solidFill>
                        </a:defRPr>
                      </a:pPr>
                      <a:r>
                        <a:t>⚫</a:t>
                      </a:r>
                      <a:r>
                        <a:rPr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 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34" name="Google Shape;230;p28"/>
          <p:cNvSpPr txBox="1"/>
          <p:nvPr/>
        </p:nvSpPr>
        <p:spPr>
          <a:xfrm rot="16200000">
            <a:off x="7347914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335" name="Google Shape;231;p28"/>
          <p:cNvSpPr txBox="1"/>
          <p:nvPr/>
        </p:nvSpPr>
        <p:spPr>
          <a:xfrm rot="16200000">
            <a:off x="7745177" y="969988"/>
            <a:ext cx="1406102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336" name="Google Shape;232;p28"/>
          <p:cNvSpPr txBox="1"/>
          <p:nvPr/>
        </p:nvSpPr>
        <p:spPr>
          <a:xfrm rot="16200000">
            <a:off x="8142440" y="9699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461;p5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Google Shape;462;p50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340" name="Google Shape;463;p50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341" name="Google Shape;464;p50" descr="Google Shape;464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469;p51" descr="Google Shape;469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6288" y="152400"/>
            <a:ext cx="4731423" cy="4838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474;p52" descr="Google Shape;474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2024" y="0"/>
            <a:ext cx="3739957" cy="4838702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Google Shape;475;p52"/>
          <p:cNvSpPr txBox="1"/>
          <p:nvPr/>
        </p:nvSpPr>
        <p:spPr>
          <a:xfrm>
            <a:off x="46849" y="4794987"/>
            <a:ext cx="6970502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From Jacques Bertin - Semiology of Graphics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480;p53" descr="Google Shape;480;p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63" y="0"/>
            <a:ext cx="3945722" cy="4838702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Google Shape;481;p53"/>
          <p:cNvSpPr txBox="1"/>
          <p:nvPr/>
        </p:nvSpPr>
        <p:spPr>
          <a:xfrm>
            <a:off x="45200" y="4780100"/>
            <a:ext cx="456471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From Jacques Bertin “Semiology of Graphics”</a:t>
            </a:r>
          </a:p>
        </p:txBody>
      </p:sp>
      <p:sp>
        <p:nvSpPr>
          <p:cNvPr id="350" name="Google Shape;482;p53"/>
          <p:cNvSpPr/>
          <p:nvPr/>
        </p:nvSpPr>
        <p:spPr>
          <a:xfrm>
            <a:off x="5228011" y="665699"/>
            <a:ext cx="3697201" cy="3960602"/>
          </a:xfrm>
          <a:prstGeom prst="rect">
            <a:avLst/>
          </a:prstGeom>
          <a:ln>
            <a:solidFill>
              <a:srgbClr val="B7B7B7"/>
            </a:solidFill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351" name="Google Shape;483;p53"/>
          <p:cNvGraphicFramePr/>
          <p:nvPr/>
        </p:nvGraphicFramePr>
        <p:xfrm>
          <a:off x="6645626" y="1384592"/>
          <a:ext cx="2098676" cy="2821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X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Y 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Area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Luminance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/>
                        <a:t>Hue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 w="12700">
                      <a:miter lim="400000"/>
                    </a:lnR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rgbClr val="434343"/>
                          </a:solidFill>
                        </a:rPr>
                        <a:t>⚫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2400">
                          <a:solidFill>
                            <a:srgbClr val="43434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352" name="Google Shape;484;p53"/>
          <p:cNvSpPr txBox="1"/>
          <p:nvPr/>
        </p:nvSpPr>
        <p:spPr>
          <a:xfrm rot="16200000">
            <a:off x="7053427" y="14271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Categorical</a:t>
            </a:r>
          </a:p>
        </p:txBody>
      </p:sp>
      <p:sp>
        <p:nvSpPr>
          <p:cNvPr id="353" name="Google Shape;485;p53"/>
          <p:cNvSpPr txBox="1"/>
          <p:nvPr/>
        </p:nvSpPr>
        <p:spPr>
          <a:xfrm rot="16200000">
            <a:off x="7450689" y="11985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Ordered</a:t>
            </a:r>
          </a:p>
        </p:txBody>
      </p:sp>
      <p:sp>
        <p:nvSpPr>
          <p:cNvPr id="354" name="Google Shape;486;p53"/>
          <p:cNvSpPr txBox="1"/>
          <p:nvPr/>
        </p:nvSpPr>
        <p:spPr>
          <a:xfrm rot="16200000">
            <a:off x="7847953" y="1198588"/>
            <a:ext cx="14061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Quantitative</a:t>
            </a:r>
          </a:p>
        </p:txBody>
      </p:sp>
      <p:sp>
        <p:nvSpPr>
          <p:cNvPr id="355" name="Google Shape;487;p53"/>
          <p:cNvSpPr txBox="1"/>
          <p:nvPr/>
        </p:nvSpPr>
        <p:spPr>
          <a:xfrm>
            <a:off x="5907973" y="665695"/>
            <a:ext cx="2534401" cy="701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>
                <a:solidFill>
                  <a:srgbClr val="434343"/>
                </a:solidFill>
              </a:defRPr>
            </a:lvl1pPr>
          </a:lstStyle>
          <a:p>
            <a:pPr/>
            <a:r>
              <a:t>Channels</a:t>
            </a:r>
          </a:p>
        </p:txBody>
      </p:sp>
      <p:graphicFrame>
        <p:nvGraphicFramePr>
          <p:cNvPr id="356" name="Google Shape;488;p53"/>
          <p:cNvGraphicFramePr/>
          <p:nvPr/>
        </p:nvGraphicFramePr>
        <p:xfrm>
          <a:off x="5380120" y="2300770"/>
          <a:ext cx="1266376" cy="208242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6375"/>
              </a:tblGrid>
              <a:tr h="8382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Position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>
                      <a:solidFill>
                        <a:srgbClr val="9E9E9E">
                          <a:alpha val="0"/>
                        </a:srgbClr>
                      </a:solidFill>
                    </a:lnT>
                    <a:lnB w="12700">
                      <a:miter lim="400000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Size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251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Color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9E9E9E">
                          <a:alpha val="0"/>
                        </a:srgbClr>
                      </a:solidFill>
                    </a:lnL>
                    <a:lnR>
                      <a:solidFill>
                        <a:srgbClr val="9E9E9E">
                          <a:alpha val="0"/>
                        </a:srgbClr>
                      </a:solidFill>
                    </a:lnR>
                    <a:lnT w="12700">
                      <a:miter lim="400000"/>
                    </a:lnT>
                    <a:lnB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357" name="Google Shape;489;p53"/>
          <p:cNvSpPr/>
          <p:nvPr/>
        </p:nvSpPr>
        <p:spPr>
          <a:xfrm>
            <a:off x="4194585" y="2419350"/>
            <a:ext cx="704701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7"/>
      <p:bldP build="whole" bldLvl="1" animBg="1" rev="0" advAuto="0" spid="354" grpId="5"/>
      <p:bldP build="whole" bldLvl="1" animBg="1" rev="0" advAuto="0" spid="357" grpId="8"/>
      <p:bldP build="whole" bldLvl="1" animBg="1" rev="0" advAuto="0" spid="352" grpId="3"/>
      <p:bldP build="whole" bldLvl="1" animBg="1" rev="0" advAuto="0" spid="351" grpId="2"/>
      <p:bldP build="whole" bldLvl="1" animBg="1" rev="0" advAuto="0" spid="355" grpId="6"/>
      <p:bldP build="whole" bldLvl="1" animBg="1" rev="0" advAuto="0" spid="353" grpId="4"/>
      <p:bldP build="whole" bldLvl="1" animBg="1" rev="0" advAuto="0" spid="35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494;p5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Google Shape;495;p5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361" name="Google Shape;496;p54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362" name="Google Shape;497;p54" descr="Google Shape;497;p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502;p5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Google Shape;503;p55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366" name="Google Shape;504;p55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367" name="Google Shape;505;p55" descr="Google Shape;505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510;p5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Google Shape;511;p56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371" name="Google Shape;512;p5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372" name="Google Shape;513;p56" descr="Google Shape;513;p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74;p16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Google Shape;75;p16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pic>
        <p:nvPicPr>
          <p:cNvPr id="149" name="Google Shape;76;p16" descr="Google Shape;76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518;p5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Google Shape;519;p57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376" name="Google Shape;520;p57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377" name="Google Shape;521;p57" descr="Google Shape;521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Google Shape;522;p57"/>
          <p:cNvSpPr txBox="1"/>
          <p:nvPr/>
        </p:nvSpPr>
        <p:spPr>
          <a:xfrm>
            <a:off x="4902070" y="4566549"/>
            <a:ext cx="3220502" cy="52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FF0000"/>
                </a:solidFill>
              </a:defRPr>
            </a:lvl1pPr>
          </a:lstStyle>
          <a:p>
            <a:pPr/>
            <a:r>
              <a:t>Depends on the task!</a:t>
            </a:r>
          </a:p>
        </p:txBody>
      </p:sp>
      <p:sp>
        <p:nvSpPr>
          <p:cNvPr id="379" name="Google Shape;523;p57"/>
          <p:cNvSpPr/>
          <p:nvPr/>
        </p:nvSpPr>
        <p:spPr>
          <a:xfrm>
            <a:off x="5751274" y="3913425"/>
            <a:ext cx="1687201" cy="363001"/>
          </a:xfrm>
          <a:prstGeom prst="roundRect">
            <a:avLst>
              <a:gd name="adj" fmla="val 16667"/>
            </a:avLst>
          </a:prstGeom>
          <a:ln w="28575"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0" name="Google Shape;524;p57"/>
          <p:cNvSpPr/>
          <p:nvPr/>
        </p:nvSpPr>
        <p:spPr>
          <a:xfrm flipV="1">
            <a:off x="6436174" y="4276425"/>
            <a:ext cx="82501" cy="44250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43;p5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Google Shape;344;p56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384" name="Google Shape;345;p5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85" name="Google Shape;346;p56" descr="Google Shape;346;p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51;p5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8" name="Google Shape;352;p57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389" name="Google Shape;353;p57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90" name="Google Shape;354;p57" descr="Google Shape;354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Google Shape;355;p57"/>
          <p:cNvSpPr/>
          <p:nvPr/>
        </p:nvSpPr>
        <p:spPr>
          <a:xfrm>
            <a:off x="4339075" y="1308224"/>
            <a:ext cx="2620501" cy="26820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92" name="Google Shape;356;p57"/>
          <p:cNvSpPr/>
          <p:nvPr/>
        </p:nvSpPr>
        <p:spPr>
          <a:xfrm>
            <a:off x="359599" y="3422949"/>
            <a:ext cx="3114002" cy="81060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61;p5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Google Shape;362;p58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396" name="Google Shape;363;p58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97" name="Google Shape;364;p58" descr="Google Shape;364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69;p59" descr="Google Shape;369;p59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68561"/>
            <a:ext cx="9144001" cy="4406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374;p60" descr="Google Shape;374;p6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379;p6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4" name="Google Shape;380;p6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405" name="Google Shape;381;p61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06" name="Google Shape;382;p61" descr="Google Shape;382;p61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387;p6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9" name="Google Shape;388;p6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410" name="Google Shape;389;p62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11" name="Google Shape;390;p62" descr="Google Shape;390;p62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395;p6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Google Shape;396;p6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415" name="Google Shape;397;p6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16" name="Google Shape;398;p63" descr="Google Shape;398;p63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03;p6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9" name="Google Shape;404;p6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420" name="Google Shape;405;p64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21" name="Google Shape;406;p64" descr="Google Shape;406;p64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81;p17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Google Shape;82;p17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pic>
        <p:nvPicPr>
          <p:cNvPr id="153" name="Google Shape;83;p17" descr="Google Shape;83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33236"/>
            <a:ext cx="9144000" cy="1632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11;p6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Google Shape;412;p65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425" name="Google Shape;413;p65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26" name="Google Shape;414;p65" descr="Google Shape;414;p6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19;p6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9" name="Google Shape;420;p66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430" name="Google Shape;421;p66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31" name="Google Shape;422;p66" descr="Google Shape;422;p6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27;p6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4" name="Google Shape;428;p67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435" name="Google Shape;429;p67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36" name="Google Shape;430;p67" descr="Google Shape;430;p6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5;p6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" name="Google Shape;436;p68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440" name="Google Shape;437;p68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1" name="Google Shape;438;p68" descr="Google Shape;438;p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4" name="Google Shape;444;p69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445" name="Google Shape;445;p69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Clr>
                <a:srgbClr val="FFFFFF"/>
              </a:buClr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6" name="Google Shape;446;p69" descr="Google Shape;446;p69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51;p70"/>
          <p:cNvSpPr txBox="1"/>
          <p:nvPr>
            <p:ph type="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D3 Scale</a:t>
            </a:r>
          </a:p>
        </p:txBody>
      </p:sp>
      <p:sp>
        <p:nvSpPr>
          <p:cNvPr id="449" name="Google Shape;452;p70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0" indent="0">
              <a:defRPr u="sng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4DD0E1"/>
                  </a:solidFill>
                </a:uFill>
                <a:hlinkClick r:id="rId2" invalidUrl="" action="" tgtFrame="" tooltip="" history="1" highlightClick="0" endSnd="0"/>
              </a:rPr>
              <a:t>https://github.com/d3/d3-scale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7;p71"/>
          <p:cNvSpPr txBox="1"/>
          <p:nvPr>
            <p:ph type="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2" name="Google Shape;458;p71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pic>
        <p:nvPicPr>
          <p:cNvPr id="453" name="Google Shape;459;p71" descr="Google Shape;459;p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64;p72"/>
          <p:cNvSpPr txBox="1"/>
          <p:nvPr>
            <p:ph type="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6" name="Google Shape;465;p72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pic>
        <p:nvPicPr>
          <p:cNvPr id="457" name="Google Shape;466;p72" descr="Google Shape;466;p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71;p73"/>
          <p:cNvSpPr txBox="1"/>
          <p:nvPr>
            <p:ph type="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ColorBrewer</a:t>
            </a:r>
          </a:p>
        </p:txBody>
      </p:sp>
      <p:sp>
        <p:nvSpPr>
          <p:cNvPr id="460" name="Google Shape;472;p73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0" indent="0">
              <a:defRPr u="sng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4DD0E1"/>
                  </a:solidFill>
                </a:uFill>
                <a:hlinkClick r:id="rId2" invalidUrl="" action="" tgtFrame="" tooltip="" history="1" highlightClick="0" endSnd="0"/>
              </a:rPr>
              <a:t>http://colorbrewer2.org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88;p18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Example:</a:t>
            </a:r>
            <a:br/>
            <a:r>
              <a:t>Religions by Country</a:t>
            </a:r>
          </a:p>
        </p:txBody>
      </p:sp>
      <p:sp>
        <p:nvSpPr>
          <p:cNvPr id="156" name="Google Shape;89;p18"/>
          <p:cNvSpPr txBox="1"/>
          <p:nvPr>
            <p:ph type="subTitle" sz="half" idx="1"/>
          </p:nvPr>
        </p:nvSpPr>
        <p:spPr>
          <a:xfrm>
            <a:off x="311699" y="2834125"/>
            <a:ext cx="8520602" cy="1569901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t>Which country has the most Hindus?</a:t>
            </a:r>
            <a:br/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The Data</a:t>
            </a:r>
          </a:p>
          <a:p>
            <a:pPr marL="0" indent="0"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The 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94;p19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Example:</a:t>
            </a:r>
            <a:br/>
            <a:r>
              <a:t>Migrant Deaths</a:t>
            </a:r>
          </a:p>
        </p:txBody>
      </p:sp>
      <p:sp>
        <p:nvSpPr>
          <p:cNvPr id="159" name="Google Shape;95;p19"/>
          <p:cNvSpPr txBox="1"/>
          <p:nvPr>
            <p:ph type="subTitle" sz="half" idx="1"/>
          </p:nvPr>
        </p:nvSpPr>
        <p:spPr>
          <a:xfrm>
            <a:off x="311699" y="2834125"/>
            <a:ext cx="8520602" cy="1569901"/>
          </a:xfrm>
          <a:prstGeom prst="rect">
            <a:avLst/>
          </a:prstGeom>
        </p:spPr>
        <p:txBody>
          <a:bodyPr/>
          <a:lstStyle/>
          <a:p>
            <a:pPr marL="0" indent="0" defTabSz="768095">
              <a:defRPr sz="2351"/>
            </a:pPr>
            <a:r>
              <a:t>When and where did migrant deaths occur?</a:t>
            </a:r>
          </a:p>
          <a:p>
            <a:pPr marL="0" indent="0" defTabSz="768095">
              <a:defRPr sz="2351"/>
            </a:pPr>
            <a:r>
              <a:t>Are there any patterns or trends?</a:t>
            </a:r>
            <a:br/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The Data</a:t>
            </a:r>
          </a:p>
          <a:p>
            <a:pPr marL="0" indent="0" defTabSz="768095">
              <a:defRPr sz="2351"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The 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00;p20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Google Shape;101;p20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pic>
        <p:nvPicPr>
          <p:cNvPr id="163" name="Google Shape;102;p20" descr="Google Shape;102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07;p21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Input for Visualization</a:t>
            </a:r>
          </a:p>
        </p:txBody>
      </p:sp>
      <p:sp>
        <p:nvSpPr>
          <p:cNvPr id="166" name="Google Shape;108;p21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Data and Tasks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